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Igor Andrade" initials="IA" lastIdx="1" clrIdx="6">
    <p:extLst>
      <p:ext uri="{19B8F6BF-5375-455C-9EA6-DF929625EA0E}">
        <p15:presenceInfo xmlns:p15="http://schemas.microsoft.com/office/powerpoint/2012/main" userId="1527f3614afdc461" providerId="Windows Live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 autoAdjust="0"/>
    <p:restoredTop sz="85174"/>
  </p:normalViewPr>
  <p:slideViewPr>
    <p:cSldViewPr snapToGrid="0" snapToObjects="1">
      <p:cViewPr varScale="1">
        <p:scale>
          <a:sx n="98" d="100"/>
          <a:sy n="98" d="100"/>
        </p:scale>
        <p:origin x="134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25-06-28T22:30:39.830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3%20-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5%20-%20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4%20-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6%20-%20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8%20-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7%20-%20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f93088742d3edda464d306419c61e877fd0cb178/IBM/IBM%20Data%20Science%20Professional%20Certificate/Data%20Science%20Project/Capstone%20API%20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hsandrade/DataScienceLearning/blob/7125c8bab6af1947ce030056008b2c16e97f000a/IBM/IBM%20Data%20Science%20Professional%20Certificate/Data%20Science%20Project/02%20-%20Capstone%20Scrapping%20Data%20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Igor Andrade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June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Loading: Load SpaceX dataset and display first rows.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Quality: Check missing values percentage and data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Analysis: Examine launch sites, orbits, and landing outcomes.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Binary Classification: Map bad outcomes to 0 (failed) and others to 1 (success).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 Calculate success rate and export cleaned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Outcome: Transform raw data into binary classification format for ML.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Wranglign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Setup: Import pandas,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matplotlib, seaborn for analysis and plotting.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Loading: Download SpaceX dataset from URL and load into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Plots: Visualize payload vs flight number and launch sites vs flight number by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Analysis: Plot launch sites vs payload mass to identify success patterns.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Analysis: Create success rate bar chart by orbit and scatter plots of orbit relationships.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 Analysis: Extract plot success rate trends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Engineering: Select features and apply one-hot encoding to categorical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Visualization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Setup: Load SQL extension and connect to SQLite database.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Import: Load SpaceX CSV from URL into SQL table.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Basic Queries: Find distinct launch sites and filter by site patterns.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Aggregations: Sum NASA CRS payload and average F9 v1.1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Analysis: Find first successful landing and specific payload ranges.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Outcomes: Count mission outcomes and find maximum payload booster.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Temporal: Extract failure details by date and analyze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 SQL exploration of SpaceX launch data patterns.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pt-BR" b="1" dirty="0"/>
              <a:t>Map </a:t>
            </a:r>
            <a:r>
              <a:rPr lang="pt-BR" b="1" dirty="0" err="1"/>
              <a:t>Objects</a:t>
            </a:r>
            <a:r>
              <a:rPr lang="pt-BR" b="1" dirty="0"/>
              <a:t> </a:t>
            </a:r>
            <a:r>
              <a:rPr lang="pt-BR" b="1" dirty="0" err="1"/>
              <a:t>Created</a:t>
            </a:r>
            <a:r>
              <a:rPr lang="pt-BR" b="1" dirty="0"/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Circles (1500m radius) around each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Orange Text Markers showing launch site names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Clustered Markers (green=success, red=failure) for all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Markers showing KM to coastline, city, highways, railway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 connecting launch sites to nearby landmarks</a:t>
            </a:r>
          </a:p>
          <a:p>
            <a:r>
              <a:rPr lang="pt-BR" b="1" dirty="0" err="1"/>
              <a:t>Purpose</a:t>
            </a:r>
            <a:r>
              <a:rPr lang="pt-BR" b="1" dirty="0"/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&amp; Site Markers: Identify launch locations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Color-coded Clusters: Visualize success/failure patterns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Markers &amp; Lines: Analyze proximity to infrastructure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Position: Enable precise coordinate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 Position Widget for coordinate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trackingAdd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GitHub URL of your completed interactive map with Folium map,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Map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Summary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Plots/Graphs: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- Success rates by site or aggregated across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- Payload mass vs success, colored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Components: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Dropdown - Filter by specific launch site or view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 - Filter data by payload mass (0-10,000 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Compare success rates between sites and overall performance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Plot: Analyze payload weight impact on success with booster technology context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Dropdown: Focus analysis on specific sites or view aggregate trends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Slider: Filter by payload ranges to identify weight-related success patterns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 Code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Prep: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features &amp; target, apply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train/test split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&amp; Hyperparameters: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Regression: C values, L2 penalty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SVM: Kernels, C, gamma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Tree: Criterion, depth, samples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KNN: Neighbors, algorithms, distance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10-fold CV for each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with accuracy scores and confusion matrices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Compare all models to select best performer for SpaceX landing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predictionAdd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GitHub URL of your completed predictive analysis lab,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Analysis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0423"/>
            <a:ext cx="10086806" cy="14208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 demonstrates SpaceX's technological maturation from experimental failures to reliable operations, with newer facilities benefiting from accumulated knowledge and advanced systems.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D1BC95E0-5540-F39C-B6A6-544196D97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8" y="3429000"/>
            <a:ext cx="11036983" cy="21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launch sites handle varying payload ranges, with KSC LC-39A typically managing heavier payloads and showing higher success rates, suggesting site-specific optimization.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C28A7777-9F8A-1223-FD2E-AC83E07E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15" y="3695981"/>
            <a:ext cx="10344096" cy="20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5"/>
            <a:ext cx="10515600" cy="11550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 types demonstrate significantly higher landing success rates, indicating that mission profile and orbital mechanics directly impact recovery feasibility.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="" xmlns:a16="http://schemas.microsoft.com/office/drawing/2014/main" id="{6537C721-B85B-E873-222B-16C403D0F7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73C0B74D-00C8-8D6C-7114-14EC0934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41" y="2805771"/>
            <a:ext cx="4812917" cy="36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complexity and orbit selection evolved over time, with later flights targeting more diverse orbits while maintaining improved success rates through technological advancement.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B1166AD5-A188-22F5-F268-F1CC8FCA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82" y="3710958"/>
            <a:ext cx="11058636" cy="21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Specific orbit-payload combinations show distinct success patterns, revealing optimal operational parameters for successful first-stage recovery based on mission requirements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694AAFE3-E925-1B9C-43EF-8C7C4FD1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3" y="3574180"/>
            <a:ext cx="10195034" cy="20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162988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Clear upward trend demonstrates SpaceX's rapid learning curve and systematic improvement, with success rates dramatically increasing from early experimental phases to current operational excellence.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5DE20335-7930-AD72-1CA7-55824251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45" y="3384215"/>
            <a:ext cx="3993932" cy="30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SLC-40,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SLC-4E, CCAFS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19" y="3180451"/>
            <a:ext cx="4534533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30" y="2396808"/>
            <a:ext cx="964064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5" y="2594476"/>
            <a:ext cx="7049484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05" y="2538288"/>
            <a:ext cx="805927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13" y="2429408"/>
            <a:ext cx="9697803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21" y="3003163"/>
            <a:ext cx="965969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75" y="2309927"/>
            <a:ext cx="7421011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75881"/>
            <a:ext cx="9984714" cy="485132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(Classification)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65" y="2637421"/>
            <a:ext cx="7390445" cy="39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37066"/>
            <a:ext cx="977401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80" y="2871116"/>
            <a:ext cx="974543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 markers on a global map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178997"/>
            <a:ext cx="4532432" cy="313385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46306" y="1614791"/>
            <a:ext cx="51815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 sites are near the equator, where Earth's rotation boosts rocket speed by 1670 km/h due to inertia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Equatorial </a:t>
            </a:r>
            <a:r>
              <a:rPr lang="en-US" dirty="0"/>
              <a:t>speed helps spacecraft maintain necessary orbital velocity after launch, making launches more energy-efficient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Coastal </a:t>
            </a:r>
            <a:r>
              <a:rPr lang="en-US" dirty="0"/>
              <a:t>launch sites reduce risk by ensuring rocket debris falls safely over the ocean, away from populated areas.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31950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markers show success; red markers indicate launch failure for quick visual comparison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Colors help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reliable launch sites easily.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-labeled launch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703" y="2285999"/>
            <a:ext cx="5676269" cy="28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the launch site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53" y="1655502"/>
            <a:ext cx="4563112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/>
              <a:t>The chart clearly shows that from all the sites, KSC LC-39A has the </a:t>
            </a:r>
            <a:r>
              <a:rPr lang="en-US" sz="2400" dirty="0" smtClean="0"/>
              <a:t>most successful </a:t>
            </a:r>
            <a:r>
              <a:rPr lang="en-US" sz="2400" dirty="0"/>
              <a:t>launches</a:t>
            </a:r>
            <a:r>
              <a:rPr lang="en-US" sz="2400" dirty="0"/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74" y="1843277"/>
            <a:ext cx="9818452" cy="31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815" y="2081290"/>
            <a:ext cx="9691991" cy="298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809346"/>
            <a:ext cx="10208656" cy="4309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revolutionized commercial space travel by significantly reducing launch costs, mainly through reusing Falcon 9’s first stage. While traditional providers charge over $165M per launch, SpaceX offers the same for just $62M. Predicting whether the first stage will successfully land directly impacts cost estimation.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payload mass, launch site, flight count, and orbit type influence landing success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trends in landing success over time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effective machine learning algorithm for predicting first stage landing outcomes.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550596" y="1685187"/>
            <a:ext cx="6005018" cy="209377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149" y="3958211"/>
            <a:ext cx="5929267" cy="20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Model: Logistic Regression (83.33% Accuracy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Interpretability: Clear coefficients show which factors influence landing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Efficiency: Fastest training and prediction among all models tested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• Probability Output: Provides confidence levels, not just yes/no predictions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63" y="2289044"/>
            <a:ext cx="5126248" cy="305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35844" cy="381158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Actually Happened vs What We Predicted: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Perfect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Score on Successful Landings: Our model got it right every single time a rocket actually landed - it never missed one! (0 false negatives)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Alarms: The model got excited and predicted 3 rockets would land when they actually didn't. Think of it like being overly optimistic about landing success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Performance: Out of 18 test cases, the model got 15 correct (83.3% accuracy)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37" y="1632455"/>
            <a:ext cx="5048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 smtClean="0"/>
              <a:t>•</a:t>
            </a:r>
            <a:r>
              <a:rPr lang="en-US" sz="2400" dirty="0"/>
              <a:t> </a:t>
            </a:r>
            <a:r>
              <a:rPr lang="en-US" sz="2400" b="1" dirty="0"/>
              <a:t>83.33% Accuracy</a:t>
            </a:r>
            <a:r>
              <a:rPr lang="en-US" sz="2400" dirty="0"/>
              <a:t>: Logistic Regression achieved highest prediction accuracy</a:t>
            </a:r>
          </a:p>
          <a:p>
            <a:r>
              <a:rPr lang="en-US" sz="2400" dirty="0"/>
              <a:t>• </a:t>
            </a:r>
            <a:r>
              <a:rPr lang="en-US" sz="2400" b="1" dirty="0"/>
              <a:t>Perfect Landing Detection</a:t>
            </a:r>
            <a:r>
              <a:rPr lang="en-US" sz="2400" dirty="0"/>
              <a:t>: Never missed a successful landing (0 false negatives)</a:t>
            </a:r>
          </a:p>
          <a:p>
            <a:r>
              <a:rPr lang="en-US" sz="2400" dirty="0"/>
              <a:t>• </a:t>
            </a:r>
            <a:r>
              <a:rPr lang="en-US" sz="2400" b="1" dirty="0"/>
              <a:t>4 Models Tested</a:t>
            </a:r>
            <a:r>
              <a:rPr lang="en-US" sz="2400" dirty="0"/>
              <a:t>: Logistic Regression, SVM, Decision Tree, KNN compared</a:t>
            </a:r>
          </a:p>
          <a:p>
            <a:r>
              <a:rPr lang="en-US" sz="2400" dirty="0"/>
              <a:t>• </a:t>
            </a:r>
            <a:r>
              <a:rPr lang="en-US" sz="2400" b="1" dirty="0"/>
              <a:t>Best Choice</a:t>
            </a:r>
            <a:r>
              <a:rPr lang="en-US" sz="2400" dirty="0"/>
              <a:t>: Logistic Regression - simple, fast, interpretable</a:t>
            </a:r>
          </a:p>
          <a:p>
            <a:r>
              <a:rPr lang="en-US" sz="2400" dirty="0"/>
              <a:t>• </a:t>
            </a:r>
            <a:r>
              <a:rPr lang="en-US" sz="2400" b="1" dirty="0"/>
              <a:t>Conservative Approach</a:t>
            </a:r>
            <a:r>
              <a:rPr lang="en-US" sz="2400" dirty="0"/>
              <a:t>: Better to prepare unnecessarily than miss landings</a:t>
            </a:r>
          </a:p>
          <a:p>
            <a:r>
              <a:rPr lang="en-US" sz="2400" dirty="0"/>
              <a:t>• </a:t>
            </a:r>
            <a:r>
              <a:rPr lang="en-US" sz="2400" b="1" dirty="0"/>
              <a:t>Cost Savings</a:t>
            </a:r>
            <a:r>
              <a:rPr lang="en-US" sz="2400" dirty="0"/>
              <a:t>: Optimizes recovery operations and resource allocation</a:t>
            </a:r>
          </a:p>
          <a:p>
            <a:r>
              <a:rPr lang="en-US" sz="2400" dirty="0"/>
              <a:t>• </a:t>
            </a:r>
            <a:r>
              <a:rPr lang="en-US" sz="2400" b="1" dirty="0"/>
              <a:t>Business Ready</a:t>
            </a:r>
            <a:r>
              <a:rPr lang="en-US" sz="2400" dirty="0"/>
              <a:t>: Model can be implemented in SpaceX mission planning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Clear data with Pandas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Avaliate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Logistic Regression, SVM, Decision Tree and K-Means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via SpaceX API calls, with the Python requests library and Web Scrapping, using requests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BeaufiulSoup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SpaceX API provided the history of launches and its information;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Web Scrapping was used to access the Falcon 9 Wiki page and get complementary information about the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the rocket launch history was gathered by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endpoint;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rockets, launchpads, payloads, and cores data foreign keys from other endpoints, so helper functions were created to make these API calls and complete the data with meaningful content.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 API calls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F5FBFE5F-B90B-737C-D166-2D3050A41D79}"/>
              </a:ext>
            </a:extLst>
          </p:cNvPr>
          <p:cNvSpPr/>
          <p:nvPr/>
        </p:nvSpPr>
        <p:spPr>
          <a:xfrm>
            <a:off x="9276080" y="2295825"/>
            <a:ext cx="2009531" cy="26597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="" xmlns:a16="http://schemas.microsoft.com/office/drawing/2014/main" id="{6246CD04-4E84-B7F6-C5AC-399EC1B71A85}"/>
              </a:ext>
            </a:extLst>
          </p:cNvPr>
          <p:cNvSpPr/>
          <p:nvPr/>
        </p:nvSpPr>
        <p:spPr>
          <a:xfrm>
            <a:off x="9596845" y="2578004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launches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="" xmlns:a16="http://schemas.microsoft.com/office/drawing/2014/main" id="{7D6E3176-1CC5-7236-702A-959526EC7B7D}"/>
              </a:ext>
            </a:extLst>
          </p:cNvPr>
          <p:cNvSpPr/>
          <p:nvPr/>
        </p:nvSpPr>
        <p:spPr>
          <a:xfrm>
            <a:off x="9596845" y="3000414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rockets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="" xmlns:a16="http://schemas.microsoft.com/office/drawing/2014/main" id="{4DB53EEC-C147-DA74-F58A-3982B1A929C9}"/>
              </a:ext>
            </a:extLst>
          </p:cNvPr>
          <p:cNvSpPr/>
          <p:nvPr/>
        </p:nvSpPr>
        <p:spPr>
          <a:xfrm>
            <a:off x="9596845" y="3429763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launchpads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="" xmlns:a16="http://schemas.microsoft.com/office/drawing/2014/main" id="{93E28FD4-13D8-DF52-9624-1A78EEC5A766}"/>
              </a:ext>
            </a:extLst>
          </p:cNvPr>
          <p:cNvSpPr/>
          <p:nvPr/>
        </p:nvSpPr>
        <p:spPr>
          <a:xfrm>
            <a:off x="9596845" y="3859112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payloads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="" xmlns:a16="http://schemas.microsoft.com/office/drawing/2014/main" id="{733FA2A0-6699-C25C-0F7B-72992D46ECAB}"/>
              </a:ext>
            </a:extLst>
          </p:cNvPr>
          <p:cNvSpPr/>
          <p:nvPr/>
        </p:nvSpPr>
        <p:spPr>
          <a:xfrm>
            <a:off x="9596845" y="4288549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cores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="" xmlns:a16="http://schemas.microsoft.com/office/drawing/2014/main" id="{E1E9A58C-C8CC-5994-D20E-3BF3F96CB13F}"/>
              </a:ext>
            </a:extLst>
          </p:cNvPr>
          <p:cNvSpPr/>
          <p:nvPr/>
        </p:nvSpPr>
        <p:spPr>
          <a:xfrm>
            <a:off x="9560845" y="1896915"/>
            <a:ext cx="1440000" cy="540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Spacex</a:t>
            </a:r>
            <a:r>
              <a:rPr lang="pt-BR" dirty="0"/>
              <a:t> API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="" xmlns:a16="http://schemas.microsoft.com/office/drawing/2014/main" id="{D2C915BD-7BC9-D42B-37A7-0409146E1931}"/>
              </a:ext>
            </a:extLst>
          </p:cNvPr>
          <p:cNvSpPr/>
          <p:nvPr/>
        </p:nvSpPr>
        <p:spPr>
          <a:xfrm>
            <a:off x="6670765" y="3000414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launches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="" xmlns:a16="http://schemas.microsoft.com/office/drawing/2014/main" id="{F18C815C-6CD9-900E-4404-25704FED0B02}"/>
              </a:ext>
            </a:extLst>
          </p:cNvPr>
          <p:cNvSpPr/>
          <p:nvPr/>
        </p:nvSpPr>
        <p:spPr>
          <a:xfrm>
            <a:off x="6670765" y="4711439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launches</a:t>
            </a:r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="" xmlns:a16="http://schemas.microsoft.com/office/drawing/2014/main" id="{981CC2AD-B10E-C18F-6743-0B3EF0640132}"/>
              </a:ext>
            </a:extLst>
          </p:cNvPr>
          <p:cNvCxnSpPr>
            <a:stCxn id="7" idx="1"/>
            <a:endCxn id="14" idx="3"/>
          </p:cNvCxnSpPr>
          <p:nvPr/>
        </p:nvCxnSpPr>
        <p:spPr>
          <a:xfrm flipH="1">
            <a:off x="8038765" y="3198414"/>
            <a:ext cx="1558080" cy="1711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="" xmlns:a16="http://schemas.microsoft.com/office/drawing/2014/main" id="{DF6DDA71-20BB-25E2-7C01-D8124D95E7D0}"/>
              </a:ext>
            </a:extLst>
          </p:cNvPr>
          <p:cNvCxnSpPr>
            <a:stCxn id="8" idx="1"/>
            <a:endCxn id="14" idx="3"/>
          </p:cNvCxnSpPr>
          <p:nvPr/>
        </p:nvCxnSpPr>
        <p:spPr>
          <a:xfrm flipH="1">
            <a:off x="8038765" y="3627763"/>
            <a:ext cx="1558080" cy="1281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="" xmlns:a16="http://schemas.microsoft.com/office/drawing/2014/main" id="{2F3A87AB-B37E-C1CE-2701-34FD5BE143AE}"/>
              </a:ext>
            </a:extLst>
          </p:cNvPr>
          <p:cNvCxnSpPr>
            <a:stCxn id="9" idx="1"/>
            <a:endCxn id="14" idx="3"/>
          </p:cNvCxnSpPr>
          <p:nvPr/>
        </p:nvCxnSpPr>
        <p:spPr>
          <a:xfrm flipH="1">
            <a:off x="8038765" y="4057112"/>
            <a:ext cx="1558080" cy="8523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="" xmlns:a16="http://schemas.microsoft.com/office/drawing/2014/main" id="{C1AA0C98-05BD-8992-0F12-86C0EBFAFE23}"/>
              </a:ext>
            </a:extLst>
          </p:cNvPr>
          <p:cNvCxnSpPr>
            <a:stCxn id="10" idx="1"/>
            <a:endCxn id="14" idx="3"/>
          </p:cNvCxnSpPr>
          <p:nvPr/>
        </p:nvCxnSpPr>
        <p:spPr>
          <a:xfrm flipH="1">
            <a:off x="8038765" y="4486549"/>
            <a:ext cx="1558080" cy="4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: Cantos Arredondados 28">
            <a:extLst>
              <a:ext uri="{FF2B5EF4-FFF2-40B4-BE49-F238E27FC236}">
                <a16:creationId xmlns="" xmlns:a16="http://schemas.microsoft.com/office/drawing/2014/main" id="{901ED33C-8B64-855F-DEF0-5C189A2E7F55}"/>
              </a:ext>
            </a:extLst>
          </p:cNvPr>
          <p:cNvSpPr/>
          <p:nvPr/>
        </p:nvSpPr>
        <p:spPr>
          <a:xfrm>
            <a:off x="9596845" y="4711439"/>
            <a:ext cx="1368000" cy="39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lunches</a:t>
            </a:r>
            <a:endParaRPr lang="pt-BR" dirty="0"/>
          </a:p>
        </p:txBody>
      </p:sp>
      <p:cxnSp>
        <p:nvCxnSpPr>
          <p:cNvPr id="35" name="Conector de Seta Reta 34">
            <a:extLst>
              <a:ext uri="{FF2B5EF4-FFF2-40B4-BE49-F238E27FC236}">
                <a16:creationId xmlns="" xmlns:a16="http://schemas.microsoft.com/office/drawing/2014/main" id="{06D83CD7-711C-D50C-C3DE-525EB3F95C72}"/>
              </a:ext>
            </a:extLst>
          </p:cNvPr>
          <p:cNvCxnSpPr>
            <a:stCxn id="2" idx="1"/>
            <a:endCxn id="13" idx="3"/>
          </p:cNvCxnSpPr>
          <p:nvPr/>
        </p:nvCxnSpPr>
        <p:spPr>
          <a:xfrm flipH="1">
            <a:off x="8038765" y="2776004"/>
            <a:ext cx="1558080" cy="422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script scrapes SpaceX launch data from Wikipedia tables, validates rows by numeric flight numbers, and extracts 9 fields per launch using helper functions. It stores data in a dictionary structure and exports to CSV.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Scrapping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DBF16517-ED90-D563-F2E5-AD1F4E881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79" y="1860557"/>
            <a:ext cx="2711672" cy="407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f80a141d-92ca-4d3d-9308-f7e7b1d44ce8"/>
    <ds:schemaRef ds:uri="155be751-a274-42e8-93fb-f39d3b9bccc8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1645</Words>
  <Application>Microsoft Office PowerPoint</Application>
  <PresentationFormat>Widescreen</PresentationFormat>
  <Paragraphs>257</Paragraphs>
  <Slides>45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SF Pro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Igor Andrade</cp:lastModifiedBy>
  <cp:revision>207</cp:revision>
  <dcterms:created xsi:type="dcterms:W3CDTF">2021-04-29T18:58:34Z</dcterms:created>
  <dcterms:modified xsi:type="dcterms:W3CDTF">2025-06-29T23:33:04Z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